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0"/>
  </p:notesMasterIdLst>
  <p:handoutMasterIdLst>
    <p:handoutMasterId r:id="rId11"/>
  </p:handoutMasterIdLst>
  <p:sldIdLst>
    <p:sldId id="498" r:id="rId2"/>
    <p:sldId id="763" r:id="rId3"/>
    <p:sldId id="772" r:id="rId4"/>
    <p:sldId id="769" r:id="rId5"/>
    <p:sldId id="764" r:id="rId6"/>
    <p:sldId id="765" r:id="rId7"/>
    <p:sldId id="770" r:id="rId8"/>
    <p:sldId id="773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78E4CC7-00EA-9D45-A200-B50D9C521387}">
          <p14:sldIdLst>
            <p14:sldId id="498"/>
            <p14:sldId id="763"/>
            <p14:sldId id="772"/>
            <p14:sldId id="769"/>
            <p14:sldId id="764"/>
            <p14:sldId id="765"/>
            <p14:sldId id="770"/>
            <p14:sldId id="7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06"/>
    <a:srgbClr val="FF7671"/>
    <a:srgbClr val="FF0000"/>
    <a:srgbClr val="FF9406"/>
    <a:srgbClr val="FF544C"/>
    <a:srgbClr val="FF5142"/>
    <a:srgbClr val="FFC000"/>
    <a:srgbClr val="00B050"/>
    <a:srgbClr val="FF5E2A"/>
    <a:srgbClr val="FFA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95"/>
  </p:normalViewPr>
  <p:slideViewPr>
    <p:cSldViewPr snapToGrid="0" snapToObjects="1" showGuides="1">
      <p:cViewPr varScale="1">
        <p:scale>
          <a:sx n="72" d="100"/>
          <a:sy n="72" d="100"/>
        </p:scale>
        <p:origin x="1176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handoutMaster" Target="handoutMasters/handoutMaster1.xml" /><Relationship Id="rId5" Type="http://schemas.openxmlformats.org/officeDocument/2006/relationships/slide" Target="slides/slide4.xml" /><Relationship Id="rId15" Type="http://schemas.openxmlformats.org/officeDocument/2006/relationships/tableStyles" Target="tableStyles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heme" Target="theme/theme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6622B-6D6B-7B4A-83ED-C4EFF3691AE5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7F281-6A21-DD43-9D6F-E195589E6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8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5A17C-E20C-9644-A333-6FDA945CD6A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41CFF-68C8-C040-A7C0-4E204651B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06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05" name="Shape 10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360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5160" y="1"/>
            <a:ext cx="9900842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4960137"/>
            <a:ext cx="6315075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2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6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3" y="762000"/>
            <a:ext cx="2135981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4" y="762000"/>
            <a:ext cx="6160294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8172450" y="144988"/>
            <a:ext cx="0" cy="7429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30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2"/>
          <p:cNvSpPr>
            <a:spLocks noGrp="1"/>
          </p:cNvSpPr>
          <p:nvPr>
            <p:ph type="sldNum" sz="quarter" idx="2"/>
          </p:nvPr>
        </p:nvSpPr>
        <p:spPr>
          <a:xfrm>
            <a:off x="9631930" y="6538203"/>
            <a:ext cx="258097" cy="2898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84993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3D5C9B-CC05-9547-9527-25E1BB6053B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50" y="6481032"/>
            <a:ext cx="1302710" cy="26015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702124" y="185106"/>
            <a:ext cx="8504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baseline="0" dirty="0">
                <a:solidFill>
                  <a:srgbClr val="FF0000"/>
                </a:solidFill>
              </a:rPr>
              <a:t>STRICTLY CONFIDENTIAL </a:t>
            </a:r>
            <a:r>
              <a:rPr lang="en-US" sz="2000" b="1" dirty="0">
                <a:solidFill>
                  <a:srgbClr val="FF0000"/>
                </a:solidFill>
              </a:rPr>
              <a:t>| NOT TO BE CIRCULATED |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72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5160" y="1"/>
            <a:ext cx="9900842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4960137"/>
            <a:ext cx="6315075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19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2104" y="2286000"/>
            <a:ext cx="386334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6323" y="2286000"/>
            <a:ext cx="386334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04" y="2179636"/>
            <a:ext cx="386334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104" y="2967788"/>
            <a:ext cx="386334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6323" y="2179636"/>
            <a:ext cx="386334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6323" y="2967788"/>
            <a:ext cx="386334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1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6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9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2104" y="471509"/>
            <a:ext cx="356616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37" y="822960"/>
            <a:ext cx="4613720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104" y="2257506"/>
            <a:ext cx="356616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42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4960138"/>
            <a:ext cx="6315075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90352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6113" y="4960138"/>
            <a:ext cx="2600325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104" y="2286000"/>
            <a:ext cx="789756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2106" y="6470704"/>
            <a:ext cx="175024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1/10/2019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4883" y="6470704"/>
            <a:ext cx="479493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5333" y="6470704"/>
            <a:ext cx="79110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9125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81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 /><Relationship Id="rId2" Type="http://schemas.openxmlformats.org/officeDocument/2006/relationships/slide" Target="slide3.xml" /><Relationship Id="rId1" Type="http://schemas.openxmlformats.org/officeDocument/2006/relationships/slideLayout" Target="../slideLayouts/slideLayout2.xml" /><Relationship Id="rId4" Type="http://schemas.openxmlformats.org/officeDocument/2006/relationships/slide" Target="slide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 /><Relationship Id="rId2" Type="http://schemas.openxmlformats.org/officeDocument/2006/relationships/hyperlink" Target="http://www.qfpay.com/global/" TargetMode="Externa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 /><Relationship Id="rId2" Type="http://schemas.openxmlformats.org/officeDocument/2006/relationships/image" Target="../media/image5.tiff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tiff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 /><Relationship Id="rId2" Type="http://schemas.openxmlformats.org/officeDocument/2006/relationships/image" Target="../media/image10.tiff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987568" y="5863475"/>
            <a:ext cx="1578738" cy="262067"/>
          </a:xfrm>
          <a:prstGeom prst="rect">
            <a:avLst/>
          </a:prstGeom>
        </p:spPr>
        <p:txBody>
          <a:bodyPr vert="horz" lIns="99060" tIns="49530" rIns="99060" bIns="4953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Roman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90570">
              <a:spcBef>
                <a:spcPts val="0"/>
              </a:spcBef>
              <a:buNone/>
              <a:defRPr/>
            </a:pPr>
            <a:r>
              <a:rPr lang="en-US" sz="975" dirty="0">
                <a:solidFill>
                  <a:srgbClr val="3E3E3E"/>
                </a:solidFill>
                <a:latin typeface="Franklin Gothic Book"/>
                <a:ea typeface="Franklin Gothic Book"/>
                <a:cs typeface="Franklin Gothic Book"/>
              </a:rPr>
              <a:t>PRIVATE &amp; CONFIDENTIAL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385" y="2627767"/>
            <a:ext cx="4045230" cy="80784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0961" y="3726703"/>
            <a:ext cx="9624077" cy="1463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mobile merchant APP  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Mobile Payment 2.0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user guide</a:t>
            </a:r>
          </a:p>
        </p:txBody>
      </p:sp>
      <p:sp>
        <p:nvSpPr>
          <p:cNvPr id="2" name="AutoShape 2" descr="escription: Description: Description: Description: Description: Desc"/>
          <p:cNvSpPr>
            <a:spLocks noChangeAspect="1" noChangeArrowheads="1"/>
          </p:cNvSpPr>
          <p:nvPr/>
        </p:nvSpPr>
        <p:spPr bwMode="auto">
          <a:xfrm>
            <a:off x="3403600" y="139196"/>
            <a:ext cx="9398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4" descr="escription: Description: Description: Description: Description: Desc"/>
          <p:cNvSpPr>
            <a:spLocks noChangeAspect="1" noChangeArrowheads="1"/>
          </p:cNvSpPr>
          <p:nvPr/>
        </p:nvSpPr>
        <p:spPr bwMode="auto">
          <a:xfrm>
            <a:off x="0" y="0"/>
            <a:ext cx="9398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753810" y="5406479"/>
            <a:ext cx="6398379" cy="146304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i="1">
                <a:solidFill>
                  <a:schemeClr val="bg1">
                    <a:lumMod val="50000"/>
                  </a:schemeClr>
                </a:solidFill>
                <a:ea typeface="Microsoft Yi Baiti" charset="0"/>
                <a:cs typeface="Microsoft Yi Baiti" charset="0"/>
              </a:rPr>
              <a:t>“Connecting the World with 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ea typeface="Microsoft Yi Baiti" charset="0"/>
                <a:cs typeface="Microsoft Yi Baiti" charset="0"/>
              </a:rPr>
              <a:t>Mobile Payment One Country at a Time”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C3E4CF-17EC-7B43-9F74-1C707C528C40}"/>
              </a:ext>
            </a:extLst>
          </p:cNvPr>
          <p:cNvSpPr/>
          <p:nvPr/>
        </p:nvSpPr>
        <p:spPr>
          <a:xfrm>
            <a:off x="344557" y="583096"/>
            <a:ext cx="781878" cy="1431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090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Mobile merchant APP user guide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832104" y="1990165"/>
            <a:ext cx="7897560" cy="4319195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buClr>
                <a:srgbClr val="00B0F0"/>
              </a:buClr>
              <a:buFont typeface="+mj-lt"/>
              <a:buAutoNum type="arabicPeriod"/>
            </a:pPr>
            <a:r>
              <a:rPr lang="en-US" altLang="zh-CN" dirty="0">
                <a:hlinkClick r:id="rId2" action="ppaction://hlinksldjump"/>
              </a:rPr>
              <a:t>Introduction</a:t>
            </a:r>
            <a:endParaRPr lang="en-US" altLang="zh-CN" dirty="0"/>
          </a:p>
          <a:p>
            <a:pPr marL="357188" indent="-357188">
              <a:buClr>
                <a:srgbClr val="00B0F0"/>
              </a:buClr>
              <a:buFont typeface="+mj-lt"/>
              <a:buAutoNum type="arabicPeriod"/>
            </a:pPr>
            <a:r>
              <a:rPr lang="en-US" altLang="zh-CN" dirty="0">
                <a:hlinkClick r:id="rId3" action="ppaction://hlinksldjump"/>
              </a:rPr>
              <a:t>Installing the APP</a:t>
            </a:r>
            <a:endParaRPr lang="en-US" altLang="zh-CN" dirty="0"/>
          </a:p>
          <a:p>
            <a:pPr marL="357187" lvl="1" indent="0" defTabSz="714375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2.1  </a:t>
            </a:r>
            <a:r>
              <a:rPr lang="en-US" altLang="zh-CN" dirty="0">
                <a:hlinkClick r:id="rId3" action="ppaction://hlinksldjump"/>
              </a:rPr>
              <a:t>Downloading the APP</a:t>
            </a:r>
            <a:endParaRPr lang="en-US" altLang="zh-CN" dirty="0"/>
          </a:p>
          <a:p>
            <a:pPr marL="357187" lvl="1" indent="0" defTabSz="714375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2.2  </a:t>
            </a:r>
            <a:r>
              <a:rPr lang="en-US" altLang="zh-CN" dirty="0" err="1">
                <a:hlinkClick r:id="rId4" action="ppaction://hlinksldjump"/>
              </a:rPr>
              <a:t>iOS</a:t>
            </a:r>
            <a:r>
              <a:rPr lang="en-US" altLang="zh-CN" dirty="0">
                <a:hlinkClick r:id="rId4" action="ppaction://hlinksldjump"/>
              </a:rPr>
              <a:t> installing</a:t>
            </a:r>
            <a:endParaRPr lang="en-US" altLang="zh-CN" dirty="0"/>
          </a:p>
          <a:p>
            <a:pPr marL="357187" lvl="1" indent="0" defTabSz="714375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2.3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Android installing</a:t>
            </a:r>
            <a:endParaRPr lang="en-US" altLang="zh-CN" dirty="0"/>
          </a:p>
          <a:p>
            <a:pPr marL="357188" indent="-357188">
              <a:buClr>
                <a:srgbClr val="00B0F0"/>
              </a:buClr>
              <a:buFont typeface="+mj-lt"/>
              <a:buAutoNum type="arabicPeriod"/>
            </a:pPr>
            <a:r>
              <a:rPr lang="en-US" altLang="zh-CN" dirty="0">
                <a:hlinkClick r:id="" action="ppaction://noaction"/>
              </a:rPr>
              <a:t>Use the APP</a:t>
            </a:r>
            <a:endParaRPr lang="en-US" altLang="zh-CN" dirty="0"/>
          </a:p>
          <a:p>
            <a:pPr marL="357187" lvl="1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3.1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Merchant</a:t>
            </a:r>
            <a:r>
              <a:rPr lang="en-US" altLang="zh-CN" dirty="0"/>
              <a:t> </a:t>
            </a:r>
          </a:p>
          <a:p>
            <a:pPr marL="714375" lvl="2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3.1.1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Login</a:t>
            </a:r>
            <a:r>
              <a:rPr lang="en-US" altLang="zh-CN" dirty="0"/>
              <a:t> </a:t>
            </a:r>
          </a:p>
          <a:p>
            <a:pPr marL="714375" lvl="2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3.1.2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Payment</a:t>
            </a:r>
            <a:endParaRPr lang="en-US" altLang="zh-CN" dirty="0"/>
          </a:p>
          <a:p>
            <a:pPr marL="714375" lvl="2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3.1.3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Cashier management </a:t>
            </a:r>
            <a:endParaRPr lang="en-US" altLang="zh-CN" dirty="0"/>
          </a:p>
          <a:p>
            <a:pPr marL="714375" lvl="2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3.1.4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Transaction management (Review &amp; Refund)</a:t>
            </a:r>
            <a:endParaRPr lang="en-US" altLang="zh-CN" dirty="0"/>
          </a:p>
          <a:p>
            <a:pPr marL="357187" lvl="1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3.2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Cashier</a:t>
            </a:r>
            <a:endParaRPr lang="en-US" altLang="zh-CN" dirty="0"/>
          </a:p>
          <a:p>
            <a:pPr marL="714375" lvl="2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3.2.1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Login</a:t>
            </a:r>
            <a:r>
              <a:rPr lang="en-US" altLang="zh-CN" dirty="0"/>
              <a:t> </a:t>
            </a:r>
          </a:p>
          <a:p>
            <a:pPr marL="714375" lvl="2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3.2.2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Payment </a:t>
            </a:r>
            <a:endParaRPr lang="en-US" altLang="zh-CN" dirty="0"/>
          </a:p>
          <a:p>
            <a:pPr marL="357187" lvl="1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3.3</a:t>
            </a:r>
            <a:r>
              <a:rPr lang="en-US" altLang="zh-CN" dirty="0"/>
              <a:t>  </a:t>
            </a:r>
            <a:r>
              <a:rPr lang="en-US" altLang="zh-CN" dirty="0">
                <a:hlinkClick r:id="" action="ppaction://noaction"/>
              </a:rPr>
              <a:t>Forget your password</a:t>
            </a:r>
            <a:endParaRPr lang="en-US" altLang="zh-CN" dirty="0"/>
          </a:p>
          <a:p>
            <a:pPr marL="357187" lvl="1" indent="0">
              <a:buClr>
                <a:schemeClr val="accent2"/>
              </a:buClr>
              <a:buNone/>
            </a:pPr>
            <a:r>
              <a:rPr lang="en-US" altLang="zh-CN" dirty="0">
                <a:solidFill>
                  <a:srgbClr val="00B0F0"/>
                </a:solidFill>
              </a:rPr>
              <a:t>3.4 </a:t>
            </a:r>
            <a:r>
              <a:rPr lang="en-US" altLang="zh-CN" dirty="0"/>
              <a:t> </a:t>
            </a:r>
            <a:r>
              <a:rPr lang="en-US" altLang="zh-CN" dirty="0">
                <a:hlinkClick r:id="" action="ppaction://noaction"/>
              </a:rPr>
              <a:t>Settings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38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2104" y="2284736"/>
            <a:ext cx="8049958" cy="4023360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 err="1"/>
              <a:t>HaoJin</a:t>
            </a:r>
            <a:r>
              <a:rPr lang="en-US" altLang="zh-CN" dirty="0"/>
              <a:t> ICON</a:t>
            </a:r>
          </a:p>
          <a:p>
            <a:pPr algn="just"/>
            <a:endParaRPr lang="en-US" altLang="zh-CN" dirty="0"/>
          </a:p>
          <a:p>
            <a:pPr algn="just"/>
            <a:r>
              <a:rPr lang="en-US" altLang="zh-CN" dirty="0"/>
              <a:t>Pay Merchant APP </a:t>
            </a:r>
          </a:p>
          <a:p>
            <a:pPr marL="442913" indent="-357188" algn="just">
              <a:buFont typeface="Wingdings" pitchFamily="2" charset="2"/>
              <a:buChar char="p"/>
            </a:pPr>
            <a:r>
              <a:rPr lang="en-US" altLang="zh-CN" dirty="0"/>
              <a:t>Helps the merchant collect money with QR code technology</a:t>
            </a:r>
          </a:p>
          <a:p>
            <a:pPr marL="442913" indent="-357188" algn="just">
              <a:buFont typeface="Wingdings" pitchFamily="2" charset="2"/>
              <a:buChar char="p"/>
            </a:pPr>
            <a:r>
              <a:rPr lang="en-US" altLang="zh-CN" dirty="0"/>
              <a:t>Provide Membership and Loyalty programs, Meal Ordering System and Developer Platform, Incentive Payment, referral Bonus.</a:t>
            </a:r>
          </a:p>
          <a:p>
            <a:r>
              <a:rPr lang="en-US" altLang="zh-CN" dirty="0"/>
              <a:t>Developed by: Beijing </a:t>
            </a:r>
            <a:r>
              <a:rPr lang="en-US" altLang="zh-CN" dirty="0" err="1"/>
              <a:t>Qfpay</a:t>
            </a:r>
            <a:r>
              <a:rPr lang="en-US" altLang="zh-CN" dirty="0"/>
              <a:t> Technology Company Limited</a:t>
            </a:r>
          </a:p>
          <a:p>
            <a:r>
              <a:rPr lang="en-US" altLang="zh-CN" dirty="0"/>
              <a:t>Website: </a:t>
            </a:r>
            <a:r>
              <a:rPr lang="en-US" altLang="zh-CN" dirty="0">
                <a:solidFill>
                  <a:srgbClr val="00B0F0"/>
                </a:solidFill>
                <a:hlinkClick r:id="rId2"/>
              </a:rPr>
              <a:t>http://www.qfpay.com/global/</a:t>
            </a:r>
            <a:r>
              <a:rPr lang="en-US" altLang="zh-CN" dirty="0">
                <a:solidFill>
                  <a:srgbClr val="00B0F0"/>
                </a:solidFill>
              </a:rPr>
              <a:t> </a:t>
            </a:r>
            <a:endParaRPr lang="zh-CN" altLang="en-US" dirty="0">
              <a:solidFill>
                <a:srgbClr val="00B0F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61" y="1769149"/>
            <a:ext cx="1405178" cy="1405178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2614613" y="2471738"/>
            <a:ext cx="301466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05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Downloading</a:t>
            </a:r>
            <a:r>
              <a:rPr lang="en-US" dirty="0"/>
              <a:t>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352" y="2008881"/>
            <a:ext cx="3789162" cy="402336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1900" dirty="0"/>
              <a:t>To download the Merchant App, </a:t>
            </a:r>
            <a:r>
              <a:rPr lang="en-US" altLang="zh-CN" sz="1900" dirty="0"/>
              <a:t>you could:</a:t>
            </a:r>
          </a:p>
          <a:p>
            <a:pPr marL="271463" indent="-271463" algn="just">
              <a:buFont typeface="Wingdings" pitchFamily="2" charset="2"/>
              <a:buChar char="p"/>
            </a:pPr>
            <a:r>
              <a:rPr lang="en-US" sz="1900" dirty="0"/>
              <a:t>Click the link </a:t>
            </a:r>
            <a:r>
              <a:rPr lang="en-US" sz="1900" dirty="0" err="1"/>
              <a:t>Qfpay</a:t>
            </a:r>
            <a:r>
              <a:rPr lang="en-US" sz="1900" dirty="0"/>
              <a:t> provided in on-boarding email, it will directly lead you to download page</a:t>
            </a:r>
          </a:p>
          <a:p>
            <a:pPr marL="271463" indent="-271463" algn="just">
              <a:buFont typeface="Wingdings" pitchFamily="2" charset="2"/>
              <a:buChar char="p"/>
            </a:pPr>
            <a:r>
              <a:rPr lang="en-US" altLang="zh-CN" sz="1900" dirty="0"/>
              <a:t>Insert</a:t>
            </a:r>
            <a:r>
              <a:rPr lang="en-US" sz="1900" dirty="0"/>
              <a:t> ‘HAOJIN’ in the </a:t>
            </a:r>
            <a:r>
              <a:rPr lang="en-US" altLang="zh-CN" sz="1900" dirty="0"/>
              <a:t>search bar of your mobile </a:t>
            </a:r>
            <a:r>
              <a:rPr lang="en-US" sz="1900" dirty="0"/>
              <a:t>App Store (shows as the left pictures)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1600" dirty="0"/>
              <a:t>Note: depending on the country you located in, the app could possibly go by a different name, so the provided-</a:t>
            </a:r>
            <a:r>
              <a:rPr lang="en-US" altLang="zh-CN" sz="1600" dirty="0"/>
              <a:t>link</a:t>
            </a:r>
            <a:r>
              <a:rPr lang="en-US" sz="1600" dirty="0"/>
              <a:t> would always be the first option.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387" y="2185415"/>
            <a:ext cx="2040628" cy="3629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02" y="2146089"/>
            <a:ext cx="2040628" cy="36623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49281" y="180753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iOS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93819" y="180753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168284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app – </a:t>
            </a:r>
            <a:r>
              <a:rPr lang="en-US" dirty="0" err="1"/>
              <a:t>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38" y="2413444"/>
            <a:ext cx="5572125" cy="4081652"/>
          </a:xfrm>
        </p:spPr>
        <p:txBody>
          <a:bodyPr>
            <a:normAutofit/>
          </a:bodyPr>
          <a:lstStyle/>
          <a:p>
            <a:r>
              <a:rPr lang="en-US" altLang="zh-CN" dirty="0"/>
              <a:t>For </a:t>
            </a:r>
            <a:r>
              <a:rPr lang="en-US" altLang="zh-CN" dirty="0" err="1"/>
              <a:t>iOS</a:t>
            </a:r>
            <a:r>
              <a:rPr lang="en-US" altLang="zh-CN" dirty="0"/>
              <a:t> devices, w</a:t>
            </a:r>
            <a:r>
              <a:rPr lang="en-US" dirty="0"/>
              <a:t>hen you open the APP after downloading, there is a chance you may get a notification called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B0F0"/>
                </a:solidFill>
              </a:rPr>
              <a:t> ‘Untrusted Enterprise Developer’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DON’T WORRY!</a:t>
            </a:r>
          </a:p>
          <a:p>
            <a:r>
              <a:rPr lang="en-US" dirty="0"/>
              <a:t>It could be solved perfectly in a few easy steps.</a:t>
            </a:r>
          </a:p>
          <a:p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76" y="1796901"/>
            <a:ext cx="2456662" cy="436958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814513" y="3726776"/>
            <a:ext cx="5143500" cy="254916"/>
            <a:chOff x="1814513" y="3726776"/>
            <a:chExt cx="5143500" cy="254916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814513" y="3726776"/>
              <a:ext cx="335756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172075" y="3726776"/>
              <a:ext cx="0" cy="25491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接箭头连接符 1029"/>
            <p:cNvCxnSpPr/>
            <p:nvPr/>
          </p:nvCxnSpPr>
          <p:spPr>
            <a:xfrm>
              <a:off x="5172075" y="3981692"/>
              <a:ext cx="1785938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072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76" y="1911720"/>
            <a:ext cx="2456662" cy="4369583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77" y="1911721"/>
            <a:ext cx="2457890" cy="436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414713" y="2400299"/>
            <a:ext cx="289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1</a:t>
            </a:r>
          </a:p>
          <a:p>
            <a:r>
              <a:rPr lang="en-US" altLang="zh-CN" dirty="0"/>
              <a:t>Find ‘</a:t>
            </a:r>
            <a:r>
              <a:rPr lang="en-US" altLang="zh-CN" b="1" dirty="0"/>
              <a:t>Settings</a:t>
            </a:r>
            <a:r>
              <a:rPr lang="en-US" altLang="zh-CN" dirty="0"/>
              <a:t>’ on your mobile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7769" y="4586286"/>
            <a:ext cx="3064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00B0F0"/>
                </a:solidFill>
              </a:rPr>
              <a:t>Step 2</a:t>
            </a:r>
          </a:p>
          <a:p>
            <a:pPr algn="r"/>
            <a:r>
              <a:rPr lang="en-US" altLang="zh-CN" dirty="0"/>
              <a:t>Open ‘</a:t>
            </a:r>
            <a:r>
              <a:rPr lang="en-US" altLang="zh-CN" b="1" dirty="0"/>
              <a:t>Settings</a:t>
            </a:r>
            <a:r>
              <a:rPr lang="en-US" altLang="zh-CN" dirty="0"/>
              <a:t>’, Click ‘</a:t>
            </a:r>
            <a:r>
              <a:rPr lang="en-US" altLang="zh-CN" b="1" dirty="0"/>
              <a:t>General</a:t>
            </a:r>
            <a:r>
              <a:rPr lang="en-US" altLang="zh-CN" dirty="0"/>
              <a:t>’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3414713" y="3046630"/>
            <a:ext cx="27907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414713" y="2400299"/>
            <a:ext cx="0" cy="16962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1257300" y="4096512"/>
            <a:ext cx="215741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442987" y="4614863"/>
            <a:ext cx="0" cy="6177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421844" y="5232617"/>
            <a:ext cx="330598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Installing the app – </a:t>
            </a:r>
            <a:r>
              <a:rPr lang="en-US" altLang="zh-CN" dirty="0" err="1"/>
              <a:t>ios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958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installing the app – </a:t>
            </a:r>
            <a:r>
              <a:rPr lang="en-US" altLang="zh-CN" dirty="0" err="1"/>
              <a:t>ios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68" y="1939778"/>
            <a:ext cx="2456662" cy="4369582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48" y="1939778"/>
            <a:ext cx="2457890" cy="4371767"/>
          </a:xfrm>
          <a:prstGeom prst="rect">
            <a:avLst/>
          </a:prstGeom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3406195" y="2172772"/>
            <a:ext cx="3086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3</a:t>
            </a:r>
          </a:p>
          <a:p>
            <a:pPr algn="just"/>
            <a:r>
              <a:rPr lang="en-US" altLang="zh-CN" dirty="0"/>
              <a:t>Swipe screen, reach to ‘</a:t>
            </a:r>
            <a:r>
              <a:rPr lang="en-US" altLang="zh-CN" b="1" dirty="0"/>
              <a:t>Device Management</a:t>
            </a:r>
            <a:r>
              <a:rPr lang="en-US" altLang="zh-CN" dirty="0"/>
              <a:t>’ and open it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406195" y="3096102"/>
            <a:ext cx="308609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06195" y="3096102"/>
            <a:ext cx="3086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*It will show as ‘</a:t>
            </a:r>
            <a:r>
              <a:rPr lang="en-US" altLang="zh-CN" sz="1100" b="1" dirty="0"/>
              <a:t>Profile &amp; Device Management</a:t>
            </a:r>
            <a:r>
              <a:rPr lang="en-US" altLang="zh-CN" sz="1100" dirty="0"/>
              <a:t>’ if you have multiply app developers</a:t>
            </a:r>
            <a:endParaRPr lang="zh-CN" altLang="en-US" sz="11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3406195" y="2172772"/>
            <a:ext cx="0" cy="251352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962275" y="4686300"/>
            <a:ext cx="44392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>
            <a:spLocks/>
          </p:cNvSpPr>
          <p:nvPr/>
        </p:nvSpPr>
        <p:spPr>
          <a:xfrm>
            <a:off x="3460623" y="4478849"/>
            <a:ext cx="2977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00B0F0"/>
                </a:solidFill>
              </a:rPr>
              <a:t>Step 4</a:t>
            </a:r>
          </a:p>
          <a:p>
            <a:pPr algn="just"/>
            <a:r>
              <a:rPr lang="en-US" altLang="zh-CN" dirty="0"/>
              <a:t>Then tap open ‘</a:t>
            </a:r>
            <a:r>
              <a:rPr lang="en-US" altLang="zh-CN" sz="1750" b="1" dirty="0"/>
              <a:t>Beijing </a:t>
            </a:r>
            <a:r>
              <a:rPr lang="en-US" altLang="zh-CN" sz="1750" b="1" dirty="0" err="1"/>
              <a:t>Qfpay</a:t>
            </a:r>
            <a:r>
              <a:rPr lang="en-US" altLang="zh-CN" sz="1750" b="1" dirty="0"/>
              <a:t> Technology Company Limited</a:t>
            </a:r>
            <a:r>
              <a:rPr lang="en-US" altLang="zh-CN" dirty="0"/>
              <a:t>’ for more detail 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460624" y="5679177"/>
            <a:ext cx="4411569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6442274" y="4433233"/>
            <a:ext cx="0" cy="1245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7872193" y="2997200"/>
            <a:ext cx="0" cy="268197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93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QFHJ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09" y="1883519"/>
            <a:ext cx="25717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832104" y="585216"/>
            <a:ext cx="7897559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installing the app – </a:t>
            </a:r>
            <a:r>
              <a:rPr lang="en-US" dirty="0" err="1"/>
              <a:t>ios</a:t>
            </a:r>
            <a:r>
              <a:rPr lang="en-US" dirty="0"/>
              <a:t> </a:t>
            </a:r>
          </a:p>
        </p:txBody>
      </p:sp>
      <p:sp>
        <p:nvSpPr>
          <p:cNvPr id="19" name="Rectangle 3"/>
          <p:cNvSpPr/>
          <p:nvPr/>
        </p:nvSpPr>
        <p:spPr>
          <a:xfrm>
            <a:off x="797352" y="171450"/>
            <a:ext cx="8303786" cy="41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06086" y="2038665"/>
            <a:ext cx="3879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5</a:t>
            </a:r>
          </a:p>
          <a:p>
            <a:pPr algn="just"/>
            <a:r>
              <a:rPr lang="en-US" altLang="zh-CN" dirty="0"/>
              <a:t>Tap on ‘Trust “Beijing </a:t>
            </a:r>
            <a:r>
              <a:rPr lang="en-US" altLang="zh-CN" dirty="0" err="1"/>
              <a:t>Qfpay</a:t>
            </a:r>
            <a:r>
              <a:rPr lang="en-US" altLang="zh-CN" dirty="0"/>
              <a:t> Technology Company Limited”’ to verify the APP. 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306087" y="2961995"/>
            <a:ext cx="38792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306087" y="2084832"/>
            <a:ext cx="0" cy="11008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638550" y="3185652"/>
            <a:ext cx="66753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35446" y="3622297"/>
            <a:ext cx="372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Step 6</a:t>
            </a:r>
          </a:p>
          <a:p>
            <a:r>
              <a:rPr lang="en-US" altLang="zh-CN" dirty="0"/>
              <a:t>It will show as ‘Verified’ once succeed.</a:t>
            </a:r>
          </a:p>
        </p:txBody>
      </p:sp>
      <p:cxnSp>
        <p:nvCxnSpPr>
          <p:cNvPr id="37" name="直接连接符 36"/>
          <p:cNvCxnSpPr/>
          <p:nvPr/>
        </p:nvCxnSpPr>
        <p:spPr>
          <a:xfrm>
            <a:off x="4335446" y="4273717"/>
            <a:ext cx="38792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335446" y="3604676"/>
            <a:ext cx="0" cy="6690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H="1">
            <a:off x="3667909" y="3945463"/>
            <a:ext cx="667537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35446" y="4935839"/>
            <a:ext cx="372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ALL DONE!</a:t>
            </a:r>
          </a:p>
          <a:p>
            <a:r>
              <a:rPr lang="en-US" altLang="zh-CN" b="1" dirty="0">
                <a:solidFill>
                  <a:srgbClr val="00B0F0"/>
                </a:solidFill>
              </a:rPr>
              <a:t>Now open </a:t>
            </a:r>
            <a:r>
              <a:rPr lang="en-US" altLang="zh-CN" b="1" dirty="0" err="1">
                <a:solidFill>
                  <a:srgbClr val="00B0F0"/>
                </a:solidFill>
              </a:rPr>
              <a:t>HaoJin</a:t>
            </a:r>
            <a:r>
              <a:rPr lang="en-US" altLang="zh-CN" b="1" dirty="0">
                <a:solidFill>
                  <a:srgbClr val="00B0F0"/>
                </a:solidFill>
              </a:rPr>
              <a:t> and enjoy.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3190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161958</TotalTime>
  <Words>1246</Words>
  <Application>Microsoft Office PowerPoint</Application>
  <PresentationFormat>A4 Paper (210x297 mm)</PresentationFormat>
  <Paragraphs>208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Integral</vt:lpstr>
      <vt:lpstr>PowerPoint Presentation</vt:lpstr>
      <vt:lpstr>Mobile merchant APP user guide</vt:lpstr>
      <vt:lpstr>introduction</vt:lpstr>
      <vt:lpstr>Downloading the app</vt:lpstr>
      <vt:lpstr>installing the app – ios</vt:lpstr>
      <vt:lpstr>Installing the app – ios </vt:lpstr>
      <vt:lpstr>installing the app – ios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wardrobe</dc:title>
  <dc:creator>Patrick Ngan</dc:creator>
  <cp:lastModifiedBy>Ng KH</cp:lastModifiedBy>
  <cp:revision>1128</cp:revision>
  <cp:lastPrinted>2018-02-01T06:21:43Z</cp:lastPrinted>
  <dcterms:created xsi:type="dcterms:W3CDTF">2016-09-25T11:21:02Z</dcterms:created>
  <dcterms:modified xsi:type="dcterms:W3CDTF">2019-01-10T06:14:18Z</dcterms:modified>
</cp:coreProperties>
</file>